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y="5143500" cx="9144000"/>
  <p:notesSz cx="6858000" cy="9144000"/>
  <p:embeddedFontLst>
    <p:embeddedFont>
      <p:font typeface="Helvetica Neue"/>
      <p:regular r:id="rId66"/>
      <p:bold r:id="rId67"/>
      <p:italic r:id="rId68"/>
      <p:boldItalic r:id="rId69"/>
    </p:embeddedFont>
    <p:embeddedFont>
      <p:font typeface="DM Serif Display"/>
      <p:regular r:id="rId70"/>
      <p: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DMSerifDisplay-italic.fntdata"/><Relationship Id="rId70" Type="http://schemas.openxmlformats.org/officeDocument/2006/relationships/font" Target="fonts/DMSerifDisplay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HelveticaNeue-regular.fntdata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HelveticaNeue-italic.fntdata"/><Relationship Id="rId23" Type="http://schemas.openxmlformats.org/officeDocument/2006/relationships/slide" Target="slides/slide17.xml"/><Relationship Id="rId67" Type="http://schemas.openxmlformats.org/officeDocument/2006/relationships/font" Target="fonts/HelveticaNeue-bold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HelveticaNeue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9b0a9bcca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79b0a9bcca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ed519500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2ed519500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ed5195001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2ed5195001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2ed519500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2ed519500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2ed519500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2ed519500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efaa237b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2efaa237b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ed5195001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ed5195001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d8c8f587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4d8c8f58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d8c8f587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d8c8f587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ed519500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2ed519500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2ed519500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2ed519500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74d870b4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74d870b4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ed519500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ed519500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2ed5195001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2ed519500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2ed519500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2ed519500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2efaa237b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2efaa237b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ed5195001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2ed5195001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2ed5195001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2ed5195001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2ed5195001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2ed5195001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2ed5195001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2ed5195001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ed5195001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2ed5195001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2ed519500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2ed519500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b8723952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1b8723952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2ed5195001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2ed519500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42bf837f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42bf837f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2ed5195001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2ed5195001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2ed519500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2ed519500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2ed5195001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2ed5195001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2ed5195001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2ed519500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2ed5195001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2ed5195001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ed5195001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ed5195001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2efaa237b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2efaa237b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2ed5195001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2ed5195001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ed519500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2ed519500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ed5195001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2ed5195001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2ed5195001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2ed5195001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2ed5195001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2ed5195001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2ed5195001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2ed5195001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2efaa237b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2efaa237b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2efaa237b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2efaa237b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2efaa237b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2efaa237b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42dd3cdd2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42dd3cdd2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42dd3cdd2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42dd3cdd2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42dd3cdd2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42dd3cdd2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ed519500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ed519500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42dd3cdd2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42dd3cdd2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42dd3cdd2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42dd3cdd2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9535e7e9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19535e7e9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2ed5195001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2ed5195001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42dd3cdd2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42dd3cdd2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4cb12b60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4cb12b60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42dd3cdd2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42dd3cdd2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42dd3cdd2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42dd3cdd2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42dd3cdd2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42dd3cdd2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7859bc9b54_0_10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7859bc9b54_0_1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ed519500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2ed519500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efaa237b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efaa237b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ed5195001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2ed5195001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4d8c8f58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4d8c8f58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9800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6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7"/>
          <p:cNvSpPr txBox="1"/>
          <p:nvPr>
            <p:ph idx="3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8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None/>
              <a:defRPr sz="2400">
                <a:solidFill>
                  <a:srgbClr val="98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980000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1"/>
          <p:cNvSpPr txBox="1"/>
          <p:nvPr>
            <p:ph idx="2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5" name="Google Shape;10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13079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3000"/>
              <a:buFont typeface="Helvetica Neue"/>
              <a:buNone/>
              <a:defRPr b="1" sz="3000">
                <a:solidFill>
                  <a:srgbClr val="98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800"/>
              <a:buNone/>
              <a:defRPr sz="2800">
                <a:solidFill>
                  <a:srgbClr val="1155CC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2" type="title"/>
          </p:nvPr>
        </p:nvSpPr>
        <p:spPr>
          <a:xfrm>
            <a:off x="311691" y="655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1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800"/>
              <a:buNone/>
              <a:defRPr sz="2800">
                <a:solidFill>
                  <a:srgbClr val="4A86E8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2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gif"/><Relationship Id="rId4" Type="http://schemas.openxmlformats.org/officeDocument/2006/relationships/image" Target="../media/image5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Relationship Id="rId4" Type="http://schemas.openxmlformats.org/officeDocument/2006/relationships/image" Target="../media/image31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31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Relationship Id="rId4" Type="http://schemas.openxmlformats.org/officeDocument/2006/relationships/image" Target="../media/image36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jpg"/><Relationship Id="rId4" Type="http://schemas.openxmlformats.org/officeDocument/2006/relationships/image" Target="../media/image6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65.png"/><Relationship Id="rId7" Type="http://schemas.openxmlformats.org/officeDocument/2006/relationships/image" Target="../media/image62.png"/><Relationship Id="rId8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/>
          <p:nvPr/>
        </p:nvSpPr>
        <p:spPr>
          <a:xfrm>
            <a:off x="311700" y="1656300"/>
            <a:ext cx="8520600" cy="18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Dissertation Defense</a:t>
            </a:r>
            <a:endParaRPr b="1" sz="3000">
              <a:solidFill>
                <a:srgbClr val="F1A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Geometric Deep Learning &amp;​</a:t>
            </a:r>
            <a:endParaRPr b="1" sz="20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C45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Modeling of 3D Biomolecules</a:t>
            </a:r>
            <a:endParaRPr b="1" sz="2000">
              <a:solidFill>
                <a:srgbClr val="1C45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8"/>
          <p:cNvSpPr txBox="1"/>
          <p:nvPr/>
        </p:nvSpPr>
        <p:spPr>
          <a:xfrm>
            <a:off x="311700" y="3443200"/>
            <a:ext cx="64107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Alex Morehead, PhD Candidate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University of Missouri, April 28</a:t>
            </a:r>
            <a:r>
              <a:rPr baseline="30000"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2025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8" name="Google Shape;118;p28"/>
          <p:cNvPicPr preferRelativeResize="0"/>
          <p:nvPr/>
        </p:nvPicPr>
        <p:blipFill rotWithShape="1">
          <a:blip r:embed="rId3">
            <a:alphaModFix/>
          </a:blip>
          <a:srcRect b="0" l="563" r="563" t="0"/>
          <a:stretch/>
        </p:blipFill>
        <p:spPr>
          <a:xfrm>
            <a:off x="7839134" y="208513"/>
            <a:ext cx="1101750" cy="1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300" y="260462"/>
            <a:ext cx="5104950" cy="10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550" y="2163225"/>
            <a:ext cx="2959451" cy="29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99" name="Google Shape;19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37"/>
          <p:cNvSpPr txBox="1"/>
          <p:nvPr/>
        </p:nvSpPr>
        <p:spPr>
          <a:xfrm>
            <a:off x="60825" y="4663225"/>
            <a:ext cx="375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Bioinformatics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88" y="1182725"/>
            <a:ext cx="8532618" cy="326639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 txBox="1"/>
          <p:nvPr/>
        </p:nvSpPr>
        <p:spPr>
          <a:xfrm>
            <a:off x="4286288" y="4399200"/>
            <a:ext cx="3717000" cy="7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broadly applicable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geometric graph neural network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 - GCP Module)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08" name="Google Shape;20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38"/>
          <p:cNvSpPr txBox="1"/>
          <p:nvPr/>
        </p:nvSpPr>
        <p:spPr>
          <a:xfrm>
            <a:off x="60825" y="4663225"/>
            <a:ext cx="3756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Bioinformatics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650" y="1244425"/>
            <a:ext cx="5594700" cy="326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8"/>
          <p:cNvSpPr txBox="1"/>
          <p:nvPr/>
        </p:nvSpPr>
        <p:spPr>
          <a:xfrm>
            <a:off x="6655050" y="2533175"/>
            <a:ext cx="2366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Physical priors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come from scalarization!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 - Forward Pass)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17" name="Google Shape;21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9"/>
          <p:cNvSpPr txBox="1"/>
          <p:nvPr/>
        </p:nvSpPr>
        <p:spPr>
          <a:xfrm>
            <a:off x="60825" y="4663225"/>
            <a:ext cx="367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Bioinformatics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39"/>
          <p:cNvSpPr txBox="1"/>
          <p:nvPr/>
        </p:nvSpPr>
        <p:spPr>
          <a:xfrm>
            <a:off x="2194050" y="4167688"/>
            <a:ext cx="4175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 how does this model work?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938" y="1122562"/>
            <a:ext cx="3594925" cy="30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26" name="Google Shape;22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40"/>
          <p:cNvSpPr txBox="1"/>
          <p:nvPr/>
        </p:nvSpPr>
        <p:spPr>
          <a:xfrm>
            <a:off x="60825" y="4663225"/>
            <a:ext cx="367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Bioinformatics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40"/>
          <p:cNvSpPr txBox="1"/>
          <p:nvPr/>
        </p:nvSpPr>
        <p:spPr>
          <a:xfrm>
            <a:off x="2639700" y="3213175"/>
            <a:ext cx="38646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Physical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priors are necessary for geometric neural networks to understand molecular chirality!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713" y="1325663"/>
            <a:ext cx="7944575" cy="1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0"/>
          <p:cNvSpPr txBox="1"/>
          <p:nvPr/>
        </p:nvSpPr>
        <p:spPr>
          <a:xfrm>
            <a:off x="5104950" y="4686925"/>
            <a:ext cx="3623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Frames: Local Coordinate Frames; R/S: Right/Left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36" name="Google Shape;23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41"/>
          <p:cNvSpPr txBox="1"/>
          <p:nvPr/>
        </p:nvSpPr>
        <p:spPr>
          <a:xfrm>
            <a:off x="60825" y="4663225"/>
            <a:ext cx="367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Bioinformatics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41"/>
          <p:cNvSpPr txBox="1"/>
          <p:nvPr/>
        </p:nvSpPr>
        <p:spPr>
          <a:xfrm>
            <a:off x="2283750" y="3528275"/>
            <a:ext cx="4576500" cy="1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complex physical (many-body) systems,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learnable geometric frames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 more precise point predictions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41"/>
          <p:cNvSpPr txBox="1"/>
          <p:nvPr/>
        </p:nvSpPr>
        <p:spPr>
          <a:xfrm>
            <a:off x="5104950" y="4686925"/>
            <a:ext cx="3623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Frames: Local Coordinate Frames; R/S: Right/Left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425" y="1152000"/>
            <a:ext cx="3227150" cy="229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46" name="Google Shape;24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42"/>
          <p:cNvSpPr txBox="1"/>
          <p:nvPr/>
        </p:nvSpPr>
        <p:spPr>
          <a:xfrm>
            <a:off x="60825" y="4663225"/>
            <a:ext cx="367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Bioinformatics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42"/>
          <p:cNvSpPr txBox="1"/>
          <p:nvPr/>
        </p:nvSpPr>
        <p:spPr>
          <a:xfrm>
            <a:off x="5083300" y="2355875"/>
            <a:ext cx="42531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model component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is important for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accurately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predicting protein-ligand binding affinities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42"/>
          <p:cNvSpPr txBox="1"/>
          <p:nvPr/>
        </p:nvSpPr>
        <p:spPr>
          <a:xfrm>
            <a:off x="4572000" y="4686925"/>
            <a:ext cx="4156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Frames: Local Coordinate Frames; ResGCP: ResidualGCP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50" y="1448562"/>
            <a:ext cx="5023676" cy="28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(ProteinWorkshop)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56" name="Google Shape;25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43"/>
          <p:cNvSpPr txBox="1"/>
          <p:nvPr/>
        </p:nvSpPr>
        <p:spPr>
          <a:xfrm>
            <a:off x="60825" y="4663225"/>
            <a:ext cx="367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Jamasb*,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Morehead*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ICLR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9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*equal contribution</a:t>
            </a:r>
            <a:endParaRPr sz="9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43"/>
          <p:cNvSpPr txBox="1"/>
          <p:nvPr/>
        </p:nvSpPr>
        <p:spPr>
          <a:xfrm>
            <a:off x="1210700" y="3497200"/>
            <a:ext cx="6986400" cy="8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GCPNet yielded excellent performance for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inverse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folding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protein-protein interaction prediction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a new standardized  deep learning benchmark for protein representation learning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9" name="Google Shape;259;p43" title="workshop_over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437" y="1321074"/>
            <a:ext cx="6256927" cy="20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(GCPNet-EMA)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65" name="Google Shape;26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44"/>
          <p:cNvSpPr txBox="1"/>
          <p:nvPr/>
        </p:nvSpPr>
        <p:spPr>
          <a:xfrm>
            <a:off x="60825" y="4663225"/>
            <a:ext cx="3671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Protein Science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44"/>
          <p:cNvSpPr txBox="1"/>
          <p:nvPr/>
        </p:nvSpPr>
        <p:spPr>
          <a:xfrm>
            <a:off x="1079550" y="3704000"/>
            <a:ext cx="7392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GCPNet has since also been adapted as a state-of-the-art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estimator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the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accuracy (EMA)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predicted protein structures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8" name="Google Shape;268;p44" title="GCPNet_for_Protein_Structure_EM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25" y="1550675"/>
            <a:ext cx="7767849" cy="17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What about Generative Modeling?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74" name="Google Shape;27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45"/>
          <p:cNvSpPr txBox="1"/>
          <p:nvPr/>
        </p:nvSpPr>
        <p:spPr>
          <a:xfrm>
            <a:off x="60825" y="4663225"/>
            <a:ext cx="304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Ramesh et al. 2022, arXiv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6" name="Google Shape;2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3975" y="0"/>
            <a:ext cx="5097226" cy="22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Key Ideas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2" name="Google Shape;28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46"/>
          <p:cNvSpPr txBox="1"/>
          <p:nvPr/>
        </p:nvSpPr>
        <p:spPr>
          <a:xfrm>
            <a:off x="60825" y="1567325"/>
            <a:ext cx="56727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datasets can become the basis of 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powerful generative model of that domain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Once trained, such a generative model can generate new (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similar yet distinct)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examples</a:t>
            </a:r>
            <a:endParaRPr i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Importantly, these algorithms can enable complex data analysis within 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scientific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pipelines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4" name="Google Shape;2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525" y="2042525"/>
            <a:ext cx="3584625" cy="178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 txBox="1"/>
          <p:nvPr/>
        </p:nvSpPr>
        <p:spPr>
          <a:xfrm>
            <a:off x="60825" y="4663225"/>
            <a:ext cx="313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Rombach et al. 2022, CVPR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Presentation Overview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/>
          <p:nvPr/>
        </p:nvSpPr>
        <p:spPr>
          <a:xfrm>
            <a:off x="223625" y="1496000"/>
            <a:ext cx="2498400" cy="118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Geometric Deep Learning 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(e.g., AlphaFold 2, </a:t>
            </a: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Geometric Transformer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GCPNet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9"/>
          <p:cNvSpPr/>
          <p:nvPr/>
        </p:nvSpPr>
        <p:spPr>
          <a:xfrm>
            <a:off x="3527013" y="1496000"/>
            <a:ext cx="2333400" cy="118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Generative Models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(e.g., AlphaFold 3, </a:t>
            </a: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GCDM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FlowDock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29"/>
          <p:cNvSpPr/>
          <p:nvPr/>
        </p:nvSpPr>
        <p:spPr>
          <a:xfrm>
            <a:off x="6665425" y="1496000"/>
            <a:ext cx="2333400" cy="1187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Biomolecule Design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(e.g., RFdiffusionAA,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GCDM-SBDD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i="1" lang="en">
                <a:latin typeface="Helvetica Neue"/>
                <a:ea typeface="Helvetica Neue"/>
                <a:cs typeface="Helvetica Neue"/>
                <a:sym typeface="Helvetica Neue"/>
              </a:rPr>
              <a:t>PoseBench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29"/>
          <p:cNvSpPr txBox="1"/>
          <p:nvPr/>
        </p:nvSpPr>
        <p:spPr>
          <a:xfrm>
            <a:off x="2074375" y="3329700"/>
            <a:ext cx="53904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this defense, we discuss three synergistic research areas that have recently experienced </a:t>
            </a:r>
            <a:r>
              <a:rPr i="1"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huge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growth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</a:t>
            </a:r>
            <a:r>
              <a:rPr lang="en">
                <a:solidFill>
                  <a:srgbClr val="1C4587"/>
                </a:solidFill>
              </a:rPr>
              <a:t>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(AlphaFold 3)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91" name="Google Shape;29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47"/>
          <p:cNvSpPr txBox="1"/>
          <p:nvPr/>
        </p:nvSpPr>
        <p:spPr>
          <a:xfrm>
            <a:off x="60825" y="4663225"/>
            <a:ext cx="319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Abramson et al. 2024, Nature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256" y="1153700"/>
            <a:ext cx="4611492" cy="35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6616350" y="1894050"/>
            <a:ext cx="2404800" cy="13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Representing all of life’s molecules with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denoising diffusion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(GCDM)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00" name="Google Shape;30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" name="Google Shape;301;p48"/>
          <p:cNvSpPr txBox="1"/>
          <p:nvPr/>
        </p:nvSpPr>
        <p:spPr>
          <a:xfrm>
            <a:off x="60825" y="4663225"/>
            <a:ext cx="413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Nature CommsChem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7838" y="1244425"/>
            <a:ext cx="6128330" cy="32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8"/>
          <p:cNvSpPr txBox="1"/>
          <p:nvPr/>
        </p:nvSpPr>
        <p:spPr>
          <a:xfrm>
            <a:off x="7270650" y="1621350"/>
            <a:ext cx="1750500" cy="19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Learning geometric (</a:t>
            </a:r>
            <a:r>
              <a:rPr b="1" lang="en" sz="17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vector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features for diffusion generation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(GCDM)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09" name="Google Shape;30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49"/>
          <p:cNvSpPr txBox="1"/>
          <p:nvPr/>
        </p:nvSpPr>
        <p:spPr>
          <a:xfrm>
            <a:off x="60825" y="4663225"/>
            <a:ext cx="413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Nature CommsChem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1" name="Google Shape;3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900" y="1092037"/>
            <a:ext cx="7608200" cy="16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9"/>
          <p:cNvSpPr txBox="1"/>
          <p:nvPr/>
        </p:nvSpPr>
        <p:spPr>
          <a:xfrm>
            <a:off x="1657875" y="3493375"/>
            <a:ext cx="4326300" cy="1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 network expressiveness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enables more precise 3D molecule generation for property conditioning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3" name="Google Shape;3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900" y="2752281"/>
            <a:ext cx="7608200" cy="74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6900" y="3535075"/>
            <a:ext cx="1179000" cy="11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(GCDM)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20" name="Google Shape;32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1" name="Google Shape;321;p50"/>
          <p:cNvSpPr txBox="1"/>
          <p:nvPr/>
        </p:nvSpPr>
        <p:spPr>
          <a:xfrm>
            <a:off x="60825" y="4663225"/>
            <a:ext cx="413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Nature CommsChem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50"/>
          <p:cNvSpPr txBox="1"/>
          <p:nvPr/>
        </p:nvSpPr>
        <p:spPr>
          <a:xfrm>
            <a:off x="1757400" y="3535075"/>
            <a:ext cx="5629200" cy="1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 network expressiveness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first enables diffusion models to generate a sizeable fraction of valid large 3D molecules!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3" name="Google Shape;3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0538" y="1047400"/>
            <a:ext cx="5522925" cy="248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(GCDM)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29" name="Google Shape;32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0" name="Google Shape;330;p51"/>
          <p:cNvSpPr txBox="1"/>
          <p:nvPr/>
        </p:nvSpPr>
        <p:spPr>
          <a:xfrm>
            <a:off x="60825" y="4663225"/>
            <a:ext cx="4134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Nature CommsChem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51"/>
          <p:cNvSpPr txBox="1"/>
          <p:nvPr/>
        </p:nvSpPr>
        <p:spPr>
          <a:xfrm>
            <a:off x="2054250" y="3724550"/>
            <a:ext cx="50355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 network expressiveness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 yields consistent improvements in 3D molecule optimization of molecular properties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2" name="Google Shape;33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8405" y="1092025"/>
            <a:ext cx="3307185" cy="263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/>
          <p:nvPr>
            <p:ph type="title"/>
          </p:nvPr>
        </p:nvSpPr>
        <p:spPr>
          <a:xfrm>
            <a:off x="311700" y="267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C4587"/>
                </a:solidFill>
              </a:rPr>
              <a:t>Generative Models Capture Molecular Details</a:t>
            </a:r>
            <a:endParaRPr sz="2700">
              <a:solidFill>
                <a:srgbClr val="1C4587"/>
              </a:solidFill>
            </a:endParaRPr>
          </a:p>
        </p:txBody>
      </p:sp>
      <p:sp>
        <p:nvSpPr>
          <p:cNvPr id="338" name="Google Shape;338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52"/>
          <p:cNvSpPr txBox="1"/>
          <p:nvPr/>
        </p:nvSpPr>
        <p:spPr>
          <a:xfrm>
            <a:off x="1989600" y="3419600"/>
            <a:ext cx="51648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past two years, deep generative models have demonstrated the ability to produce </a:t>
            </a:r>
            <a:r>
              <a:rPr b="1" lang="en" sz="20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realistic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protein-binding conformations of ligand molecules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0" name="Google Shape;34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72813"/>
            <a:ext cx="3582000" cy="20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2"/>
          <p:cNvSpPr txBox="1"/>
          <p:nvPr/>
        </p:nvSpPr>
        <p:spPr>
          <a:xfrm>
            <a:off x="1025625" y="3026000"/>
            <a:ext cx="224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21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DiffDock-L (Corso et al. 2024)</a:t>
            </a:r>
            <a:endParaRPr sz="121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2" name="Google Shape;34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9150" y="1072813"/>
            <a:ext cx="3582000" cy="20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2"/>
          <p:cNvSpPr txBox="1"/>
          <p:nvPr/>
        </p:nvSpPr>
        <p:spPr>
          <a:xfrm>
            <a:off x="6300200" y="3026000"/>
            <a:ext cx="2352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NeuralPLexer (Qiao et al. 2024)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52"/>
          <p:cNvSpPr txBox="1"/>
          <p:nvPr/>
        </p:nvSpPr>
        <p:spPr>
          <a:xfrm>
            <a:off x="60825" y="4663225"/>
            <a:ext cx="4180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References: Corso et al. 2024, ICLR; Qiao et al. 2024, NMI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/>
          <p:nvPr>
            <p:ph type="title"/>
          </p:nvPr>
        </p:nvSpPr>
        <p:spPr>
          <a:xfrm>
            <a:off x="311700" y="267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C4587"/>
                </a:solidFill>
              </a:rPr>
              <a:t>Do Generative Models Learn Meaningful Features?</a:t>
            </a:r>
            <a:endParaRPr sz="2700">
              <a:solidFill>
                <a:srgbClr val="1C4587"/>
              </a:solidFill>
            </a:endParaRPr>
          </a:p>
        </p:txBody>
      </p:sp>
      <p:sp>
        <p:nvSpPr>
          <p:cNvPr id="350" name="Google Shape;35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1" name="Google Shape;351;p53"/>
          <p:cNvSpPr txBox="1"/>
          <p:nvPr/>
        </p:nvSpPr>
        <p:spPr>
          <a:xfrm>
            <a:off x="1357200" y="3664975"/>
            <a:ext cx="64236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Insight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Generative structure prediction models, when pre-trained on large datasets of biomolecules, learn meaningful features that are </a:t>
            </a:r>
            <a:r>
              <a:rPr b="1" lang="en" sz="17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readily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adapted for binding affinity estimation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2" name="Google Shape;35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200" y="959425"/>
            <a:ext cx="4544750" cy="24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3"/>
          <p:cNvSpPr txBox="1"/>
          <p:nvPr/>
        </p:nvSpPr>
        <p:spPr>
          <a:xfrm>
            <a:off x="3411450" y="3363900"/>
            <a:ext cx="232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NeuralPLexer (Qiao et al. 2024)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53"/>
          <p:cNvSpPr/>
          <p:nvPr/>
        </p:nvSpPr>
        <p:spPr>
          <a:xfrm>
            <a:off x="3601225" y="1773625"/>
            <a:ext cx="447300" cy="393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rgbClr val="FF00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53"/>
          <p:cNvSpPr txBox="1"/>
          <p:nvPr/>
        </p:nvSpPr>
        <p:spPr>
          <a:xfrm>
            <a:off x="60825" y="4663225"/>
            <a:ext cx="4180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Qiao et al. 2024, NMI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/>
          <p:nvPr/>
        </p:nvSpPr>
        <p:spPr>
          <a:xfrm>
            <a:off x="6404450" y="2556675"/>
            <a:ext cx="26814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fine-tune NeuralPLexer as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denoiser</a:t>
            </a:r>
            <a:r>
              <a:rPr b="1" lang="en" sz="1700">
                <a:solidFill>
                  <a:srgbClr val="FF9F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" sz="1700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</a:t>
            </a:r>
            <a:r>
              <a:rPr b="1" baseline="-25000" i="1" lang="en" sz="1700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θ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54"/>
          <p:cNvSpPr txBox="1"/>
          <p:nvPr>
            <p:ph type="title"/>
          </p:nvPr>
        </p:nvSpPr>
        <p:spPr>
          <a:xfrm>
            <a:off x="311700" y="203500"/>
            <a:ext cx="8520600" cy="10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C4587"/>
                </a:solidFill>
              </a:rPr>
              <a:t>But What about Docking State Transitions?</a:t>
            </a:r>
            <a:endParaRPr sz="2700"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C4587"/>
                </a:solidFill>
              </a:rPr>
              <a:t>→</a:t>
            </a:r>
            <a:r>
              <a:rPr lang="en" sz="2700">
                <a:solidFill>
                  <a:srgbClr val="1C4587"/>
                </a:solidFill>
              </a:rPr>
              <a:t> </a:t>
            </a:r>
            <a:r>
              <a:rPr lang="en" sz="2700">
                <a:solidFill>
                  <a:srgbClr val="1C4587"/>
                </a:solidFill>
              </a:rPr>
              <a:t>Flow Matching </a:t>
            </a:r>
            <a:r>
              <a:rPr lang="en" sz="2700">
                <a:solidFill>
                  <a:srgbClr val="1C4587"/>
                </a:solidFill>
              </a:rPr>
              <a:t>in 3D</a:t>
            </a:r>
            <a:endParaRPr sz="2700">
              <a:solidFill>
                <a:srgbClr val="1C4587"/>
              </a:solidFill>
            </a:endParaRPr>
          </a:p>
        </p:txBody>
      </p:sp>
      <p:cxnSp>
        <p:nvCxnSpPr>
          <p:cNvPr id="362" name="Google Shape;362;p54"/>
          <p:cNvCxnSpPr/>
          <p:nvPr/>
        </p:nvCxnSpPr>
        <p:spPr>
          <a:xfrm flipH="1" rot="10800000">
            <a:off x="3279593" y="3338011"/>
            <a:ext cx="397500" cy="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54"/>
          <p:cNvCxnSpPr/>
          <p:nvPr/>
        </p:nvCxnSpPr>
        <p:spPr>
          <a:xfrm>
            <a:off x="3230016" y="2223878"/>
            <a:ext cx="0" cy="202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54"/>
          <p:cNvCxnSpPr/>
          <p:nvPr/>
        </p:nvCxnSpPr>
        <p:spPr>
          <a:xfrm>
            <a:off x="6014394" y="2223878"/>
            <a:ext cx="0" cy="2024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5" name="Google Shape;365;p54"/>
          <p:cNvSpPr/>
          <p:nvPr/>
        </p:nvSpPr>
        <p:spPr>
          <a:xfrm>
            <a:off x="3180443" y="3371254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B894"/>
              </a:solidFill>
            </a:endParaRPr>
          </a:p>
        </p:txBody>
      </p:sp>
      <p:cxnSp>
        <p:nvCxnSpPr>
          <p:cNvPr id="366" name="Google Shape;366;p54"/>
          <p:cNvCxnSpPr/>
          <p:nvPr/>
        </p:nvCxnSpPr>
        <p:spPr>
          <a:xfrm>
            <a:off x="3234972" y="4348903"/>
            <a:ext cx="2796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7" name="Google Shape;367;p54"/>
          <p:cNvSpPr/>
          <p:nvPr/>
        </p:nvSpPr>
        <p:spPr>
          <a:xfrm>
            <a:off x="5964797" y="3048427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B894"/>
              </a:solidFill>
            </a:endParaRPr>
          </a:p>
        </p:txBody>
      </p:sp>
      <p:sp>
        <p:nvSpPr>
          <p:cNvPr id="368" name="Google Shape;368;p54"/>
          <p:cNvSpPr txBox="1"/>
          <p:nvPr/>
        </p:nvSpPr>
        <p:spPr>
          <a:xfrm>
            <a:off x="5598542" y="1978423"/>
            <a:ext cx="8316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erif Display"/>
                <a:ea typeface="DM Serif Display"/>
                <a:cs typeface="DM Serif Display"/>
                <a:sym typeface="DM Serif Display"/>
              </a:rPr>
              <a:t>target</a:t>
            </a:r>
            <a:endParaRPr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69" name="Google Shape;369;p54"/>
          <p:cNvSpPr txBox="1"/>
          <p:nvPr/>
        </p:nvSpPr>
        <p:spPr>
          <a:xfrm>
            <a:off x="2934052" y="4398432"/>
            <a:ext cx="5919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DM Serif Display"/>
                <a:ea typeface="DM Serif Display"/>
                <a:cs typeface="DM Serif Display"/>
                <a:sym typeface="DM Serif Display"/>
              </a:rPr>
              <a:t>t</a:t>
            </a:r>
            <a:r>
              <a:rPr b="1" i="1" lang="en">
                <a:latin typeface="DM Serif Display"/>
                <a:ea typeface="DM Serif Display"/>
                <a:cs typeface="DM Serif Display"/>
                <a:sym typeface="DM Serif Display"/>
              </a:rPr>
              <a:t>=</a:t>
            </a:r>
            <a:r>
              <a:rPr i="1" lang="en">
                <a:latin typeface="DM Serif Display"/>
                <a:ea typeface="DM Serif Display"/>
                <a:cs typeface="DM Serif Display"/>
                <a:sym typeface="DM Serif Display"/>
              </a:rPr>
              <a:t>0</a:t>
            </a:r>
            <a:endParaRPr i="1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70" name="Google Shape;370;p54"/>
          <p:cNvSpPr txBox="1"/>
          <p:nvPr/>
        </p:nvSpPr>
        <p:spPr>
          <a:xfrm>
            <a:off x="5718493" y="4398432"/>
            <a:ext cx="5919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DM Serif Display"/>
                <a:ea typeface="DM Serif Display"/>
                <a:cs typeface="DM Serif Display"/>
                <a:sym typeface="DM Serif Display"/>
              </a:rPr>
              <a:t>t </a:t>
            </a:r>
            <a:r>
              <a:rPr b="1" i="1" lang="en">
                <a:latin typeface="DM Serif Display"/>
                <a:ea typeface="DM Serif Display"/>
                <a:cs typeface="DM Serif Display"/>
                <a:sym typeface="DM Serif Display"/>
              </a:rPr>
              <a:t>=</a:t>
            </a:r>
            <a:r>
              <a:rPr i="1" lang="en">
                <a:latin typeface="DM Serif Display"/>
                <a:ea typeface="DM Serif Display"/>
                <a:cs typeface="DM Serif Display"/>
                <a:sym typeface="DM Serif Display"/>
              </a:rPr>
              <a:t> 1</a:t>
            </a:r>
            <a:endParaRPr i="1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71" name="Google Shape;371;p54"/>
          <p:cNvSpPr txBox="1"/>
          <p:nvPr/>
        </p:nvSpPr>
        <p:spPr>
          <a:xfrm>
            <a:off x="5938208" y="3013775"/>
            <a:ext cx="4911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en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x</a:t>
            </a:r>
            <a:r>
              <a:rPr b="1" baseline="-25000" i="1" lang="en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1</a:t>
            </a:r>
            <a:endParaRPr i="1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72" name="Google Shape;372;p54"/>
          <p:cNvSpPr txBox="1"/>
          <p:nvPr/>
        </p:nvSpPr>
        <p:spPr>
          <a:xfrm>
            <a:off x="2786241" y="3299939"/>
            <a:ext cx="394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x</a:t>
            </a:r>
            <a:r>
              <a:rPr b="1" baseline="-25000" i="1" lang="en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0</a:t>
            </a:r>
            <a:endParaRPr b="1" baseline="-25000" i="1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73" name="Google Shape;373;p54"/>
          <p:cNvSpPr txBox="1"/>
          <p:nvPr/>
        </p:nvSpPr>
        <p:spPr>
          <a:xfrm>
            <a:off x="2786244" y="1978423"/>
            <a:ext cx="8877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erif Display"/>
                <a:ea typeface="DM Serif Display"/>
                <a:cs typeface="DM Serif Display"/>
                <a:sym typeface="DM Serif Display"/>
              </a:rPr>
              <a:t>noise</a:t>
            </a:r>
            <a:endParaRPr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cxnSp>
        <p:nvCxnSpPr>
          <p:cNvPr id="374" name="Google Shape;374;p54"/>
          <p:cNvCxnSpPr/>
          <p:nvPr/>
        </p:nvCxnSpPr>
        <p:spPr>
          <a:xfrm flipH="1" rot="10800000">
            <a:off x="3673939" y="3161565"/>
            <a:ext cx="231000" cy="154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54"/>
          <p:cNvCxnSpPr/>
          <p:nvPr/>
        </p:nvCxnSpPr>
        <p:spPr>
          <a:xfrm flipH="1" rot="10800000">
            <a:off x="3904927" y="3029372"/>
            <a:ext cx="308700" cy="99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54"/>
          <p:cNvCxnSpPr/>
          <p:nvPr/>
        </p:nvCxnSpPr>
        <p:spPr>
          <a:xfrm>
            <a:off x="4206158" y="3036700"/>
            <a:ext cx="294000" cy="102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54"/>
          <p:cNvCxnSpPr/>
          <p:nvPr/>
        </p:nvCxnSpPr>
        <p:spPr>
          <a:xfrm flipH="1" rot="10800000">
            <a:off x="4500083" y="2934075"/>
            <a:ext cx="179700" cy="205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54"/>
          <p:cNvCxnSpPr/>
          <p:nvPr/>
        </p:nvCxnSpPr>
        <p:spPr>
          <a:xfrm flipH="1" rot="10800000">
            <a:off x="4679742" y="2849197"/>
            <a:ext cx="491400" cy="84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54"/>
          <p:cNvCxnSpPr/>
          <p:nvPr/>
        </p:nvCxnSpPr>
        <p:spPr>
          <a:xfrm>
            <a:off x="5186225" y="2864275"/>
            <a:ext cx="263100" cy="209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54"/>
          <p:cNvCxnSpPr/>
          <p:nvPr/>
        </p:nvCxnSpPr>
        <p:spPr>
          <a:xfrm>
            <a:off x="5449615" y="3074437"/>
            <a:ext cx="292200" cy="8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54"/>
          <p:cNvCxnSpPr/>
          <p:nvPr/>
        </p:nvCxnSpPr>
        <p:spPr>
          <a:xfrm flipH="1" rot="10800000">
            <a:off x="5741858" y="3088875"/>
            <a:ext cx="257400" cy="65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82" name="Google Shape;382;p54"/>
          <p:cNvSpPr txBox="1"/>
          <p:nvPr/>
        </p:nvSpPr>
        <p:spPr>
          <a:xfrm>
            <a:off x="3760424" y="3543250"/>
            <a:ext cx="17460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3D Coordinates</a:t>
            </a:r>
            <a:endParaRPr sz="2200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83" name="Google Shape;38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4" name="Google Shape;384;p54"/>
          <p:cNvSpPr/>
          <p:nvPr/>
        </p:nvSpPr>
        <p:spPr>
          <a:xfrm>
            <a:off x="5242326" y="2132177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B894"/>
              </a:solidFill>
            </a:endParaRPr>
          </a:p>
        </p:txBody>
      </p:sp>
      <p:sp>
        <p:nvSpPr>
          <p:cNvPr id="385" name="Google Shape;385;p54"/>
          <p:cNvSpPr/>
          <p:nvPr/>
        </p:nvSpPr>
        <p:spPr>
          <a:xfrm>
            <a:off x="4593288" y="2325765"/>
            <a:ext cx="99300" cy="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B894"/>
              </a:solidFill>
            </a:endParaRPr>
          </a:p>
        </p:txBody>
      </p:sp>
      <p:cxnSp>
        <p:nvCxnSpPr>
          <p:cNvPr id="386" name="Google Shape;386;p54"/>
          <p:cNvCxnSpPr>
            <a:stCxn id="385" idx="7"/>
            <a:endCxn id="384" idx="2"/>
          </p:cNvCxnSpPr>
          <p:nvPr/>
        </p:nvCxnSpPr>
        <p:spPr>
          <a:xfrm flipH="1" rot="10800000">
            <a:off x="4678046" y="2179836"/>
            <a:ext cx="564300" cy="15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87" name="Google Shape;3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9505">
            <a:off x="4331083" y="1757858"/>
            <a:ext cx="997312" cy="469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54"/>
          <p:cNvCxnSpPr/>
          <p:nvPr/>
        </p:nvCxnSpPr>
        <p:spPr>
          <a:xfrm flipH="1" rot="10800000">
            <a:off x="4466133" y="2361513"/>
            <a:ext cx="179700" cy="205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54"/>
          <p:cNvCxnSpPr/>
          <p:nvPr/>
        </p:nvCxnSpPr>
        <p:spPr>
          <a:xfrm>
            <a:off x="5306344" y="2216137"/>
            <a:ext cx="292200" cy="87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54"/>
          <p:cNvCxnSpPr/>
          <p:nvPr/>
        </p:nvCxnSpPr>
        <p:spPr>
          <a:xfrm flipH="1" rot="10800000">
            <a:off x="5443250" y="2357625"/>
            <a:ext cx="181200" cy="70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54"/>
          <p:cNvCxnSpPr/>
          <p:nvPr/>
        </p:nvCxnSpPr>
        <p:spPr>
          <a:xfrm rot="10800000">
            <a:off x="4415200" y="2576900"/>
            <a:ext cx="134700" cy="447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2" name="Google Shape;392;p54"/>
          <p:cNvSpPr txBox="1"/>
          <p:nvPr/>
        </p:nvSpPr>
        <p:spPr>
          <a:xfrm>
            <a:off x="104700" y="2688275"/>
            <a:ext cx="26814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denoiser</a:t>
            </a:r>
            <a:r>
              <a:rPr b="1" lang="en" sz="1700">
                <a:solidFill>
                  <a:srgbClr val="FF9F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" sz="1700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</a:t>
            </a:r>
            <a:r>
              <a:rPr b="1" baseline="-25000" i="1" lang="en" sz="1700">
                <a:solidFill>
                  <a:srgbClr val="A64D79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θ</a:t>
            </a:r>
            <a:r>
              <a:rPr b="1" lang="en" sz="17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3D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coordinate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54"/>
          <p:cNvSpPr txBox="1"/>
          <p:nvPr/>
        </p:nvSpPr>
        <p:spPr>
          <a:xfrm>
            <a:off x="60825" y="4663225"/>
            <a:ext cx="4180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References: Chen et al. 2024, ICLR; Jing et al. 2024, ICML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311700" y="220875"/>
            <a:ext cx="8520600" cy="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C4587"/>
                </a:solidFill>
              </a:rPr>
              <a:t>Another Angle on Flow Matching</a:t>
            </a:r>
            <a:endParaRPr sz="2700">
              <a:solidFill>
                <a:srgbClr val="1C4587"/>
              </a:solidFill>
            </a:endParaRPr>
          </a:p>
        </p:txBody>
      </p:sp>
      <p:sp>
        <p:nvSpPr>
          <p:cNvPr id="399" name="Google Shape;399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0" name="Google Shape;40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38" y="1343288"/>
            <a:ext cx="5438350" cy="27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3138" y="1628038"/>
            <a:ext cx="3225324" cy="214969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5"/>
          <p:cNvSpPr txBox="1"/>
          <p:nvPr/>
        </p:nvSpPr>
        <p:spPr>
          <a:xfrm>
            <a:off x="1915413" y="4163725"/>
            <a:ext cx="57036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Gaussian flow matching </a:t>
            </a:r>
            <a:r>
              <a:rPr lang="en" sz="1982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→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kingdom of potatoes?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55"/>
          <p:cNvSpPr txBox="1"/>
          <p:nvPr/>
        </p:nvSpPr>
        <p:spPr>
          <a:xfrm>
            <a:off x="60825" y="4663225"/>
            <a:ext cx="4681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References: Fjelde et al. 2024, Blog Post; Esser et al. 2024, ICML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6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(FlowDock)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09" name="Google Shape;40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56"/>
          <p:cNvSpPr txBox="1"/>
          <p:nvPr/>
        </p:nvSpPr>
        <p:spPr>
          <a:xfrm>
            <a:off x="60825" y="4663225"/>
            <a:ext cx="327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1" name="Google Shape;411;p56" title="FlowDock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136" y="1240774"/>
            <a:ext cx="7009725" cy="292302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6"/>
          <p:cNvSpPr txBox="1"/>
          <p:nvPr/>
        </p:nvSpPr>
        <p:spPr>
          <a:xfrm>
            <a:off x="3223375" y="4312550"/>
            <a:ext cx="51897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available deep learning (blind) docking method based on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conditional flow matching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What is Geometric Deep Learning?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36" name="Google Shape;13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300" y="252650"/>
            <a:ext cx="6627393" cy="19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0"/>
          <p:cNvSpPr txBox="1"/>
          <p:nvPr/>
        </p:nvSpPr>
        <p:spPr>
          <a:xfrm>
            <a:off x="60825" y="4663225"/>
            <a:ext cx="332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Bronstein et al. 2025, MIT Press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7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(FlowDock - PoseBusters)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18" name="Google Shape;418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9" name="Google Shape;419;p57"/>
          <p:cNvSpPr txBox="1"/>
          <p:nvPr/>
        </p:nvSpPr>
        <p:spPr>
          <a:xfrm>
            <a:off x="60825" y="4663225"/>
            <a:ext cx="327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0" name="Google Shape;420;p57" title="posebusters_benchmark_structure_prediction_relaxed_bar_chart.png"/>
          <p:cNvPicPr preferRelativeResize="0"/>
          <p:nvPr/>
        </p:nvPicPr>
        <p:blipFill rotWithShape="1">
          <a:blip r:embed="rId3">
            <a:alphaModFix/>
          </a:blip>
          <a:srcRect b="3832" l="0" r="0" t="3823"/>
          <a:stretch/>
        </p:blipFill>
        <p:spPr>
          <a:xfrm>
            <a:off x="1091701" y="1092025"/>
            <a:ext cx="6960579" cy="26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7"/>
          <p:cNvSpPr txBox="1"/>
          <p:nvPr/>
        </p:nvSpPr>
        <p:spPr>
          <a:xfrm>
            <a:off x="1550000" y="3798725"/>
            <a:ext cx="53133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FlowDock debuts as a lightweight and accurate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generative model of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biomolecular st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ructures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2" name="Google Shape;42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5325" y="3711937"/>
            <a:ext cx="1257194" cy="9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8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(FlowDock - DockGen)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28" name="Google Shape;428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9" name="Google Shape;429;p58"/>
          <p:cNvSpPr txBox="1"/>
          <p:nvPr/>
        </p:nvSpPr>
        <p:spPr>
          <a:xfrm>
            <a:off x="60825" y="4663225"/>
            <a:ext cx="327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0" name="Google Shape;430;p58" title="dockgen_structure_prediction_relaxed_bar_chart.png"/>
          <p:cNvPicPr preferRelativeResize="0"/>
          <p:nvPr/>
        </p:nvPicPr>
        <p:blipFill rotWithShape="1">
          <a:blip r:embed="rId3">
            <a:alphaModFix/>
          </a:blip>
          <a:srcRect b="3832" l="0" r="0" t="3823"/>
          <a:stretch/>
        </p:blipFill>
        <p:spPr>
          <a:xfrm>
            <a:off x="1091701" y="1092025"/>
            <a:ext cx="6960579" cy="26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8"/>
          <p:cNvSpPr txBox="1"/>
          <p:nvPr/>
        </p:nvSpPr>
        <p:spPr>
          <a:xfrm>
            <a:off x="956225" y="3798725"/>
            <a:ext cx="57297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FlowDock matches or exceeds the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generalization capabilities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previous state-of-the-art methods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2" name="Google Shape;43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5325" y="3711937"/>
            <a:ext cx="1257194" cy="9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9"/>
          <p:cNvSpPr txBox="1"/>
          <p:nvPr/>
        </p:nvSpPr>
        <p:spPr>
          <a:xfrm>
            <a:off x="1025550" y="4249438"/>
            <a:ext cx="70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Flow matching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enables flexible docking via deep learning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8" name="Google Shape;438;p59"/>
          <p:cNvSpPr txBox="1"/>
          <p:nvPr>
            <p:ph type="title"/>
          </p:nvPr>
        </p:nvSpPr>
        <p:spPr>
          <a:xfrm>
            <a:off x="311700" y="445025"/>
            <a:ext cx="85206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C4587"/>
                </a:solidFill>
              </a:rPr>
              <a:t>Accurate Sampling Trajectories</a:t>
            </a:r>
            <a:endParaRPr sz="2700">
              <a:solidFill>
                <a:srgbClr val="1C4587"/>
              </a:solidFill>
            </a:endParaRPr>
          </a:p>
        </p:txBody>
      </p:sp>
      <p:sp>
        <p:nvSpPr>
          <p:cNvPr id="439" name="Google Shape;439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550" y="1432750"/>
            <a:ext cx="4004982" cy="23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9"/>
          <p:cNvSpPr txBox="1"/>
          <p:nvPr/>
        </p:nvSpPr>
        <p:spPr>
          <a:xfrm>
            <a:off x="5644750" y="3569450"/>
            <a:ext cx="25293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Crystal Structure of PDBBind 6I67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(True Affinity 6.70)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2" name="Google Shape;44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163" y="1223699"/>
            <a:ext cx="3887964" cy="23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9"/>
          <p:cNvSpPr txBox="1"/>
          <p:nvPr/>
        </p:nvSpPr>
        <p:spPr>
          <a:xfrm>
            <a:off x="1310925" y="3569450"/>
            <a:ext cx="28995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Generated Structure of PDBBind 6I67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(Predicted Affinity: 6.05)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4" name="Google Shape;444;p59"/>
          <p:cNvSpPr txBox="1"/>
          <p:nvPr/>
        </p:nvSpPr>
        <p:spPr>
          <a:xfrm>
            <a:off x="60825" y="4663225"/>
            <a:ext cx="327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0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(FlowDock - PDBBind)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50" name="Google Shape;450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p60"/>
          <p:cNvSpPr txBox="1"/>
          <p:nvPr/>
        </p:nvSpPr>
        <p:spPr>
          <a:xfrm>
            <a:off x="60825" y="4663225"/>
            <a:ext cx="3270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2" name="Google Shape;45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025" y="1260301"/>
            <a:ext cx="4300226" cy="1243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0"/>
          <p:cNvSpPr txBox="1"/>
          <p:nvPr/>
        </p:nvSpPr>
        <p:spPr>
          <a:xfrm>
            <a:off x="1821288" y="3913500"/>
            <a:ext cx="52437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(fast) model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 accurately predict both biomolecular structures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binding affinities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4" name="Google Shape;45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025" y="2571750"/>
            <a:ext cx="4300226" cy="138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1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Generative Modeling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(FlowDock - CASP16)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60" name="Google Shape;460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61"/>
          <p:cNvSpPr txBox="1"/>
          <p:nvPr/>
        </p:nvSpPr>
        <p:spPr>
          <a:xfrm>
            <a:off x="60825" y="4663225"/>
            <a:ext cx="3694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2" name="Google Shape;4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536" y="1378375"/>
            <a:ext cx="6064924" cy="2998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1"/>
          <p:cNvSpPr txBox="1"/>
          <p:nvPr/>
        </p:nvSpPr>
        <p:spPr>
          <a:xfrm>
            <a:off x="1789050" y="3034400"/>
            <a:ext cx="52596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Selected for an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oral presentation at CASP16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How</a:t>
            </a:r>
            <a:r>
              <a:rPr lang="en">
                <a:solidFill>
                  <a:srgbClr val="1C4587"/>
                </a:solidFill>
              </a:rPr>
              <a:t> does this impact Biomolecule Design?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69" name="Google Shape;46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0" name="Google Shape;470;p62"/>
          <p:cNvSpPr txBox="1"/>
          <p:nvPr/>
        </p:nvSpPr>
        <p:spPr>
          <a:xfrm>
            <a:off x="60825" y="4663225"/>
            <a:ext cx="304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Joshi et al. 2025, ICLR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1" name="Google Shape;47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099" y="182400"/>
            <a:ext cx="5151799" cy="20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Key Ideas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77" name="Google Shape;477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8" name="Google Shape;478;p63"/>
          <p:cNvSpPr txBox="1"/>
          <p:nvPr/>
        </p:nvSpPr>
        <p:spPr>
          <a:xfrm>
            <a:off x="60825" y="1567325"/>
            <a:ext cx="5946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geometric and generative models become more powerful, the number of promising biomolecule design use cases </a:t>
            </a:r>
            <a:r>
              <a:rPr lang="en" sz="20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grows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Nonetheless, data </a:t>
            </a:r>
            <a:r>
              <a:rPr lang="en" sz="20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quality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(1) and </a:t>
            </a:r>
            <a:r>
              <a:rPr lang="en" sz="20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quantity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(2) can be rate limiters of successful 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efforts</a:t>
            </a:r>
            <a:endParaRPr i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60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AutoNum type="arabicPeriod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Pre-training on large (related) datasets can be a useful way to </a:t>
            </a:r>
            <a:r>
              <a:rPr lang="en" sz="20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initialize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generative design model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63"/>
          <p:cNvSpPr txBox="1"/>
          <p:nvPr/>
        </p:nvSpPr>
        <p:spPr>
          <a:xfrm>
            <a:off x="60825" y="4663225"/>
            <a:ext cx="313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Watson et al. 2023, Nature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0" name="Google Shape;48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500" y="1170125"/>
            <a:ext cx="2762800" cy="334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4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</a:t>
            </a:r>
            <a:r>
              <a:rPr lang="en">
                <a:solidFill>
                  <a:srgbClr val="1C4587"/>
                </a:solidFill>
              </a:rPr>
              <a:t>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(RoseTTAFoldAA &amp; RFdiffusion</a:t>
            </a:r>
            <a:r>
              <a:rPr lang="en">
                <a:solidFill>
                  <a:srgbClr val="1C4587"/>
                </a:solidFill>
              </a:rPr>
              <a:t>AA</a:t>
            </a:r>
            <a:r>
              <a:rPr lang="en">
                <a:solidFill>
                  <a:srgbClr val="1C4587"/>
                </a:solidFill>
              </a:rPr>
              <a:t>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86" name="Google Shape;486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4"/>
          <p:cNvSpPr txBox="1"/>
          <p:nvPr/>
        </p:nvSpPr>
        <p:spPr>
          <a:xfrm>
            <a:off x="60825" y="4663225"/>
            <a:ext cx="319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Krishna et al. 2024, Science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8" name="Google Shape;48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325" y="1213325"/>
            <a:ext cx="4913331" cy="344988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4"/>
          <p:cNvSpPr txBox="1"/>
          <p:nvPr/>
        </p:nvSpPr>
        <p:spPr>
          <a:xfrm>
            <a:off x="-92550" y="2007750"/>
            <a:ext cx="21669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Atomic biomolecule design is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here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5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(RoseTTAFoldAA &amp; RFdiffusionAA)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95" name="Google Shape;495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6" name="Google Shape;496;p65"/>
          <p:cNvSpPr txBox="1"/>
          <p:nvPr/>
        </p:nvSpPr>
        <p:spPr>
          <a:xfrm>
            <a:off x="60825" y="4663225"/>
            <a:ext cx="319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Krishna et al. 2024, Science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7" name="Google Shape;49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00" y="1655725"/>
            <a:ext cx="4244301" cy="22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700" y="1191275"/>
            <a:ext cx="3462523" cy="31463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65"/>
          <p:cNvSpPr txBox="1"/>
          <p:nvPr/>
        </p:nvSpPr>
        <p:spPr>
          <a:xfrm>
            <a:off x="3652838" y="4436900"/>
            <a:ext cx="4421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Experimentally characterizing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proteins designed for specific small molecules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6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(GCDM-SBDD)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05" name="Google Shape;505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66"/>
          <p:cNvSpPr txBox="1"/>
          <p:nvPr/>
        </p:nvSpPr>
        <p:spPr>
          <a:xfrm>
            <a:off x="60825" y="4663225"/>
            <a:ext cx="40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Nature CommsChem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7" name="Google Shape;507;p66"/>
          <p:cNvSpPr txBox="1"/>
          <p:nvPr/>
        </p:nvSpPr>
        <p:spPr>
          <a:xfrm>
            <a:off x="1711925" y="3628175"/>
            <a:ext cx="55986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Finding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Molecule generation models can readily be repurposed as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structure-based drug designers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8" name="Google Shape;50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0" y="1685174"/>
            <a:ext cx="8244500" cy="14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Key Ideas</a:t>
            </a:r>
            <a:endParaRPr sz="1244">
              <a:solidFill>
                <a:srgbClr val="1C4587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44" name="Google Shape;14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31"/>
          <p:cNvSpPr txBox="1"/>
          <p:nvPr/>
        </p:nvSpPr>
        <p:spPr>
          <a:xfrm>
            <a:off x="311700" y="1683275"/>
            <a:ext cx="66054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AutoNum type="arabicPeriod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Symmetries in nature can be modeling precisely using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bespoke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 networks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AutoNum type="arabicPeriod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of the most common types of AI algorithms (e.g., Transformers) are symmetric</a:t>
            </a:r>
            <a:endParaRPr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AutoNum type="arabicPeriod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Modeling real-world data with geometric deep learning has yielded compelling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6" name="Google Shape;1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3032" y="1076775"/>
            <a:ext cx="3409520" cy="358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(GCDM-SBDD)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14" name="Google Shape;51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5" name="Google Shape;515;p67"/>
          <p:cNvSpPr txBox="1"/>
          <p:nvPr/>
        </p:nvSpPr>
        <p:spPr>
          <a:xfrm>
            <a:off x="1711925" y="3581900"/>
            <a:ext cx="55986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Most structure-based drug design methods based on generative modeling are primarily challenged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pocket design specificity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6" name="Google Shape;51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8487" y="1275275"/>
            <a:ext cx="2847018" cy="22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7"/>
          <p:cNvSpPr txBox="1"/>
          <p:nvPr/>
        </p:nvSpPr>
        <p:spPr>
          <a:xfrm>
            <a:off x="60825" y="4663225"/>
            <a:ext cx="4056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Nature CommsChem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8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(PoseBench)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23" name="Google Shape;523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4" name="Google Shape;524;p68"/>
          <p:cNvSpPr txBox="1"/>
          <p:nvPr/>
        </p:nvSpPr>
        <p:spPr>
          <a:xfrm>
            <a:off x="60825" y="4663225"/>
            <a:ext cx="451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ICML AI4Science (Spotlight)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5" name="Google Shape;525;p68" title="PoseBench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800" y="1220123"/>
            <a:ext cx="6826399" cy="23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8"/>
          <p:cNvSpPr txBox="1"/>
          <p:nvPr/>
        </p:nvSpPr>
        <p:spPr>
          <a:xfrm>
            <a:off x="1821288" y="3774700"/>
            <a:ext cx="52437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Intuition: An algorithm must be an accurate structure predictor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before design is tractable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9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(PoseBench - PoseBusters Benchmark)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32" name="Google Shape;532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69"/>
          <p:cNvSpPr txBox="1"/>
          <p:nvPr/>
        </p:nvSpPr>
        <p:spPr>
          <a:xfrm>
            <a:off x="1499425" y="3584163"/>
            <a:ext cx="5961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Benchmarking results: AlphaFold 3 is currently the best structure predictor around,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not by a lot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(and only with high-quality multiple sequence alignment inputs)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4" name="Google Shape;534;p69" title="posebusters_benchmark_primary_ligand_relaxed_bar_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3575" y="1168225"/>
            <a:ext cx="5776855" cy="23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9"/>
          <p:cNvSpPr txBox="1"/>
          <p:nvPr/>
        </p:nvSpPr>
        <p:spPr>
          <a:xfrm>
            <a:off x="60825" y="4663225"/>
            <a:ext cx="451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ICML AI4Science (Spotlight)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0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(PoseBench - CASP16 Benchmark)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41" name="Google Shape;54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70"/>
          <p:cNvSpPr txBox="1"/>
          <p:nvPr/>
        </p:nvSpPr>
        <p:spPr>
          <a:xfrm>
            <a:off x="1499425" y="3584163"/>
            <a:ext cx="5961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Benchmarking results: In diverse (multi-molecule) use cases, AlphaFold 3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shines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yet it is still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challenged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faithfully model crystalized protein-ligand interactions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3" name="Google Shape;543;p70" title="casp15_all_multi_ligand_relaxed_rmsd_lt2_bar_char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5025" y="1244425"/>
            <a:ext cx="5313961" cy="218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70"/>
          <p:cNvSpPr txBox="1"/>
          <p:nvPr/>
        </p:nvSpPr>
        <p:spPr>
          <a:xfrm>
            <a:off x="60825" y="4663225"/>
            <a:ext cx="451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ICML AI4Science (Spotlight)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1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(PoseBench - DockGen-E Benchmark)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50" name="Google Shape;550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1" name="Google Shape;551;p71"/>
          <p:cNvSpPr txBox="1"/>
          <p:nvPr/>
        </p:nvSpPr>
        <p:spPr>
          <a:xfrm>
            <a:off x="1499425" y="3584163"/>
            <a:ext cx="5961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Benchmarking results: Even for datasets overlapping with AlphaFold 3’s training data,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uncommon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prediction targets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highlight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model’s room for improvement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2" name="Google Shape;552;p71" title="dockgen_primary_ligand_relaxed_bar_chart.png"/>
          <p:cNvPicPr preferRelativeResize="0"/>
          <p:nvPr/>
        </p:nvPicPr>
        <p:blipFill rotWithShape="1">
          <a:blip r:embed="rId3">
            <a:alphaModFix/>
          </a:blip>
          <a:srcRect b="2507" l="0" r="0" t="2507"/>
          <a:stretch/>
        </p:blipFill>
        <p:spPr>
          <a:xfrm>
            <a:off x="1682575" y="1244438"/>
            <a:ext cx="5594685" cy="218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71"/>
          <p:cNvSpPr txBox="1"/>
          <p:nvPr/>
        </p:nvSpPr>
        <p:spPr>
          <a:xfrm>
            <a:off x="60825" y="4663225"/>
            <a:ext cx="451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ICML AI4Science (Spotlight)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2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(PoseBench - Failure Modes Analysis)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59" name="Google Shape;559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0" name="Google Shape;560;p72"/>
          <p:cNvSpPr txBox="1"/>
          <p:nvPr/>
        </p:nvSpPr>
        <p:spPr>
          <a:xfrm>
            <a:off x="1499425" y="3584163"/>
            <a:ext cx="5961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Most of the time when AlphaFold 3 makes an inaccurate prediction, the prediction target is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evolutionarily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distinct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what the model has seen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1" name="Google Shape;561;p72" title="af3_failed_complex_top_match_pdb_deposition_dates.png"/>
          <p:cNvPicPr preferRelativeResize="0"/>
          <p:nvPr/>
        </p:nvPicPr>
        <p:blipFill rotWithShape="1">
          <a:blip r:embed="rId3">
            <a:alphaModFix/>
          </a:blip>
          <a:srcRect b="0" l="337" r="327" t="0"/>
          <a:stretch/>
        </p:blipFill>
        <p:spPr>
          <a:xfrm>
            <a:off x="2986826" y="1141239"/>
            <a:ext cx="3170357" cy="23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2"/>
          <p:cNvSpPr txBox="1"/>
          <p:nvPr/>
        </p:nvSpPr>
        <p:spPr>
          <a:xfrm>
            <a:off x="60825" y="4663225"/>
            <a:ext cx="451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ICML AI4Science (Spotlight)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3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(PoseBench - Common Failure Modes)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68" name="Google Shape;568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9" name="Google Shape;569;p73"/>
          <p:cNvSpPr txBox="1"/>
          <p:nvPr/>
        </p:nvSpPr>
        <p:spPr>
          <a:xfrm>
            <a:off x="1499425" y="3584163"/>
            <a:ext cx="59610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Analysis: Even the best structure prediction methods such as AlphaFold 3 have trouble predicting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several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important classes of proteins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0" name="Google Shape;57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13" y="1416374"/>
            <a:ext cx="8061573" cy="20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73"/>
          <p:cNvSpPr txBox="1"/>
          <p:nvPr/>
        </p:nvSpPr>
        <p:spPr>
          <a:xfrm>
            <a:off x="60825" y="4663225"/>
            <a:ext cx="4511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2024, ICML AI4Science (Spotlight)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4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(MULTICOM_ligand)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77" name="Google Shape;577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8" name="Google Shape;578;p74"/>
          <p:cNvSpPr txBox="1"/>
          <p:nvPr/>
        </p:nvSpPr>
        <p:spPr>
          <a:xfrm>
            <a:off x="60825" y="4663225"/>
            <a:ext cx="481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Proteins (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CASP16-Invited Issue)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579;p74"/>
          <p:cNvSpPr txBox="1"/>
          <p:nvPr/>
        </p:nvSpPr>
        <p:spPr>
          <a:xfrm>
            <a:off x="832825" y="3767425"/>
            <a:ext cx="74646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Finding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An unsupervised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best-of-N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deep learning ensemble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performs remarkably well compared to specialist (singular) prediction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algorithms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0" name="Google Shape;580;p74" title="MULTICOM_ligan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38" y="1761175"/>
            <a:ext cx="8058527" cy="16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5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(MULTICOM_ligand)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86" name="Google Shape;586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5"/>
          <p:cNvSpPr txBox="1"/>
          <p:nvPr/>
        </p:nvSpPr>
        <p:spPr>
          <a:xfrm>
            <a:off x="839700" y="3980825"/>
            <a:ext cx="74646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Overview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How does this ensemble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work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8" name="Google Shape;58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399" y="1144275"/>
            <a:ext cx="5505199" cy="285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5"/>
          <p:cNvSpPr txBox="1"/>
          <p:nvPr/>
        </p:nvSpPr>
        <p:spPr>
          <a:xfrm>
            <a:off x="60825" y="4663225"/>
            <a:ext cx="481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Proteins (CASP16-Invited Issue)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6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(MULTICOM_ligand)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95" name="Google Shape;595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6" name="Google Shape;596;p76"/>
          <p:cNvSpPr txBox="1"/>
          <p:nvPr/>
        </p:nvSpPr>
        <p:spPr>
          <a:xfrm>
            <a:off x="354725" y="3980825"/>
            <a:ext cx="83208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Evaluation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How well does this ensemble do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 a (CASP16)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blind 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assessment?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7" name="Google Shape;597;p76" title="casp16_structure_prediction_resul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088" y="1050425"/>
            <a:ext cx="4056826" cy="304264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76"/>
          <p:cNvSpPr txBox="1"/>
          <p:nvPr/>
        </p:nvSpPr>
        <p:spPr>
          <a:xfrm>
            <a:off x="60825" y="4663225"/>
            <a:ext cx="481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Proteins (CASP16-Invited Issue)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(AlphaFold 2)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52" name="Google Shape;15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32"/>
          <p:cNvSpPr txBox="1"/>
          <p:nvPr/>
        </p:nvSpPr>
        <p:spPr>
          <a:xfrm>
            <a:off x="60825" y="4663225"/>
            <a:ext cx="2985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Jumper et al. 2021, Nature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4" name="Google Shape;1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675" y="1200125"/>
            <a:ext cx="5546634" cy="3553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 txBox="1"/>
          <p:nvPr/>
        </p:nvSpPr>
        <p:spPr>
          <a:xfrm>
            <a:off x="7139650" y="2407075"/>
            <a:ext cx="1950900" cy="11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prime example of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AI4Science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7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(MULTICOM_ligand)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04" name="Google Shape;604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5" name="Google Shape;605;p77"/>
          <p:cNvSpPr txBox="1"/>
          <p:nvPr/>
        </p:nvSpPr>
        <p:spPr>
          <a:xfrm>
            <a:off x="806550" y="3980825"/>
            <a:ext cx="7665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Capabilities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How well can this method predict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binding affinities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6" name="Google Shape;606;p77" title="casp16_stage_1_binding_affinity_prediction_correl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3901" y="1058825"/>
            <a:ext cx="4236200" cy="30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7"/>
          <p:cNvSpPr txBox="1"/>
          <p:nvPr/>
        </p:nvSpPr>
        <p:spPr>
          <a:xfrm>
            <a:off x="60825" y="4663225"/>
            <a:ext cx="481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Proteins (CASP16-Invited Issue)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8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Biomolecule Design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(MULTICOM_ligand)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13" name="Google Shape;613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4" name="Google Shape;614;p78"/>
          <p:cNvSpPr txBox="1"/>
          <p:nvPr/>
        </p:nvSpPr>
        <p:spPr>
          <a:xfrm>
            <a:off x="806550" y="3980825"/>
            <a:ext cx="7665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How do this method’s (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and worst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predictions look?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5" name="Google Shape;61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69" y="1427375"/>
            <a:ext cx="8187856" cy="22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78"/>
          <p:cNvSpPr txBox="1"/>
          <p:nvPr/>
        </p:nvSpPr>
        <p:spPr>
          <a:xfrm>
            <a:off x="60825" y="4663225"/>
            <a:ext cx="481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2025, Proteins (CASP16-Invited Issue)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9"/>
          <p:cNvSpPr txBox="1"/>
          <p:nvPr/>
        </p:nvSpPr>
        <p:spPr>
          <a:xfrm>
            <a:off x="174900" y="1590725"/>
            <a:ext cx="87942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Developing proper benchmarks and evaluation metrics for deep learning-based structure prediction and design methods requires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dual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computing and life science expertise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Evaluating the performance of structure-based drug design methods is </a:t>
            </a:r>
            <a:r>
              <a:rPr b="1" lang="en" sz="1700">
                <a:solidFill>
                  <a:srgbClr val="8E7CC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bottlenecked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by the rate of wet lab experiments a group can complete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Whether, and the extent to which, deep learning methods for biochemical data can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generalize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novel types of biomolecules are open questions for the field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2" name="Google Shape;622;p79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Interdisciplinary Challenges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23" name="Google Shape;623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0"/>
          <p:cNvSpPr txBox="1"/>
          <p:nvPr/>
        </p:nvSpPr>
        <p:spPr>
          <a:xfrm>
            <a:off x="174900" y="1590725"/>
            <a:ext cx="87942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Exploring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design space of biomolecular diffusion models could be a powerful new means of drug discovery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Neural network expressiveness could be more strongly characterized and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linked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the (in)capabilities of today’s bio-generative models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modeling is primed for innovation from the perspective of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biophysical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priors and conditional flow matching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9" name="Google Shape;629;p80"/>
          <p:cNvSpPr txBox="1"/>
          <p:nvPr>
            <p:ph type="title"/>
          </p:nvPr>
        </p:nvSpPr>
        <p:spPr>
          <a:xfrm>
            <a:off x="311700" y="445025"/>
            <a:ext cx="8520600" cy="9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Future Directions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30" name="Google Shape;630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1"/>
          <p:cNvSpPr txBox="1"/>
          <p:nvPr/>
        </p:nvSpPr>
        <p:spPr>
          <a:xfrm>
            <a:off x="174900" y="1561425"/>
            <a:ext cx="87942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his PhD dissertation has yielded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first-author publications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(with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additional papers either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currently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review or released as a preprint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and has contributed to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20+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peer-reviewed works overall (including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NIH grant proposal)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first-author (+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-first-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author)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publications include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(+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works presented at top CS conferences (according to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CSRankings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including the International Conference on Learning Representations (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ICLR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and Intelligent Systems for Molecular Biology (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ISMB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and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 published in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Nature Portfolio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journals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6" name="Google Shape;636;p81"/>
          <p:cNvSpPr txBox="1"/>
          <p:nvPr>
            <p:ph type="title"/>
          </p:nvPr>
        </p:nvSpPr>
        <p:spPr>
          <a:xfrm>
            <a:off x="311700" y="445025"/>
            <a:ext cx="85206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Dissertation Outcomes (1)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37" name="Google Shape;637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2"/>
          <p:cNvSpPr txBox="1"/>
          <p:nvPr/>
        </p:nvSpPr>
        <p:spPr>
          <a:xfrm>
            <a:off x="174900" y="1880025"/>
            <a:ext cx="87942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date, this dissertation’s associated papers have garnered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450+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citations and inspired multiple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follow-up works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machine learning (GearNet -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ICLR 2023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2023) and generative modeling (RNA-FrameFlow - </a:t>
            </a:r>
            <a:r>
              <a:rPr lang="en" sz="1700">
                <a:solidFill>
                  <a:srgbClr val="F1A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ICML 2024 SPIGM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rabicPeriod"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Further, this dissertation has been awarded the Berkeley Lab’s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2025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" sz="1700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Admiral Grace Hopper Postdoctoral Fellowship </a:t>
            </a: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Computing Sciences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p82"/>
          <p:cNvSpPr txBox="1"/>
          <p:nvPr>
            <p:ph type="title"/>
          </p:nvPr>
        </p:nvSpPr>
        <p:spPr>
          <a:xfrm>
            <a:off x="311700" y="445025"/>
            <a:ext cx="85206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Dissertation Outcomes (2)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44" name="Google Shape;644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3"/>
          <p:cNvSpPr txBox="1"/>
          <p:nvPr/>
        </p:nvSpPr>
        <p:spPr>
          <a:xfrm>
            <a:off x="174900" y="1205175"/>
            <a:ext cx="87942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Gao, Mu, et al. "High-performance deep learning toolbox for genome-scale prediction of protein structure and function." 2021 IEEE/ACM Workshop on Machine Learning in High Performance Computing Environments (MLHPC). IEEE, 2021.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Chen Chen, and Jianlin Cheng. "Geometric Transformers for Protein Interface Contact Prediction." International Conference on Learning Representations (</a:t>
            </a:r>
            <a:r>
              <a:rPr lang="en" sz="1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ICLR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2022).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et al. "EGR: Equivariant graph refinement and assessment of 3D protein complex structures." arXiv preprint arXiv:2205.10390 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2022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Shoman, Maged, et al. "A region-based deep learning approach to automated retail checkout." Proceedings of the IEEE/CVF Conference on Computer Vision and Pattern Recognition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2022.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Lensink, Marc F., et al. "Impact of AlphaFold on structure prediction of protein complexes: The CASP15‐CAPRI experiment." Proteins: Structure, Function, and Bioinformatics 91.12 (2023): 1658-1683.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Chen*, Xiao, </a:t>
            </a: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*, Alex, et al. "A gated graph transformer for protein complex structure quality assessment and its performance in CASP15." Bioinformatics 39.Supplement_1 (</a:t>
            </a:r>
            <a:r>
              <a:rPr lang="en" sz="1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ISMB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2023): i308-i317.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et al. "Towards Joint Sequence-Structure Generation of Nucleic Acid and Protein Complexes with SE (3)-Discrete Diffusion." NeurIPS Machine Learning in Structural Biology (MLSB) Workshop, 2023.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et al. "DIPS-Plus: The enhanced database of interacting protein structures for interface prediction." Scientific Data 10.1 (2023): 509.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0" name="Google Shape;650;p83"/>
          <p:cNvSpPr txBox="1"/>
          <p:nvPr>
            <p:ph type="title"/>
          </p:nvPr>
        </p:nvSpPr>
        <p:spPr>
          <a:xfrm>
            <a:off x="311700" y="445025"/>
            <a:ext cx="8520600" cy="6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References (1)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51" name="Google Shape;651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4"/>
          <p:cNvSpPr txBox="1"/>
          <p:nvPr/>
        </p:nvSpPr>
        <p:spPr>
          <a:xfrm>
            <a:off x="174900" y="1205175"/>
            <a:ext cx="87942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Watchanan Chantapakul*, and Jianlin Cheng. "Semi-supervised graph learning meets dimensionality reduction." 2023 International Conference on Machine Learning and Applications (ICMLA). IEEE, 2023.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Chen, Chen, et al. "3D-equivariant graph neural networks for protein model quality assessment." Bioinformatics 39.1 (2023): btad030.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Mahmud, Sajid, Alex </a:t>
            </a: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 Jianlin Cheng. "Accurate prediction of protein tertiary structural changes induced by single-site mutations with equivariant graph neural networks." bioRxiv (2023): 2023-10.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Soltanikazemi, Elham, et al. "DRLComplex: Reconstruction of protein quaternary structures using deep reinforcement learning." International Conference on Intelligent Biology and Medicine (2023).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Shanehsazzadeh, Amir, et al. "Unlocking de novo antibody design with generative artificial intelligence." BioRxiv (2023): 2023-01.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and Jianlin Cheng. "Geometry-complete perceptron networks for 3D molecular graphs." Bioinformatics 40.2 (2024): btae087.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and Jianlin Cheng. "Geometry-complete diffusion for 3D molecule generation and optimization." Communications Chemistry 7.1 (2024): 150.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9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Jian Liu, and Jianlin Cheng. "Protein structure accuracy estimation using geometry‐complete perceptron networks." Protein Science 33.3 (2024): e4932.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7" name="Google Shape;657;p84"/>
          <p:cNvSpPr txBox="1"/>
          <p:nvPr>
            <p:ph type="title"/>
          </p:nvPr>
        </p:nvSpPr>
        <p:spPr>
          <a:xfrm>
            <a:off x="311700" y="445025"/>
            <a:ext cx="8520600" cy="6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References (2)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58" name="Google Shape;658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5"/>
          <p:cNvSpPr txBox="1"/>
          <p:nvPr/>
        </p:nvSpPr>
        <p:spPr>
          <a:xfrm>
            <a:off x="174900" y="1205175"/>
            <a:ext cx="87942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Jamasb*, A. R., </a:t>
            </a: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*, A., et al. "Evaluating Representation Learning on the Protein Structure Universe." International Conference on Learning Representations (</a:t>
            </a:r>
            <a:r>
              <a:rPr lang="en" sz="1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ICLR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2024).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et al. "Deep Learning for Protein-Ligand Docking: Are We There Yet?." ICML 2024 AI for Science Workshop Spotlight.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Anand*, Rishabh, Joshi*, Chaitanya, </a:t>
            </a: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et al. "RNA-FrameFlow for de novo 3D RNA backbone design." ICML 2024 Workshop on Structured Probabilistic Inference &amp; Generative Modeling (ICML 2024 SPIGM).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Joshi, Chaitanya K., et al. "gRNAde: Geometric Deep Learning for 3D RNA inverse design." 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International Conference on Learning Representations (ICLR 2025).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and Jianlin Cheng. "FlowDock: Geometric Flow Matching for Generative Protein-Ligand Docking and Affinity Prediction." Bioinformatics 39.Supplement_1 (</a:t>
            </a:r>
            <a:r>
              <a:rPr lang="en" sz="1200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ISMB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2025): i308-i317.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Alex, et al. "Protein-ligand structure and affinity prediction in CASP16 using a geometric deep learning ensemble and flow matching." Proteins: Structure, Function, and Bioinformatics (2025).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AutoNum type="arabicPeriod" startAt="17"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*, Alex, Jian Liu*, Pawan Neupane*, and Jianlin Cheng. “Artificial intelligence for biomolecular structure and interaction prediction: recent advances and challenges.” In preparation for invited issue of Current Opinion in Structural Biology (2026).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 denotes co-first-authorship (equal contribution)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4" name="Google Shape;664;p85"/>
          <p:cNvSpPr txBox="1"/>
          <p:nvPr>
            <p:ph type="title"/>
          </p:nvPr>
        </p:nvSpPr>
        <p:spPr>
          <a:xfrm>
            <a:off x="311700" y="445025"/>
            <a:ext cx="8520600" cy="6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R</a:t>
            </a:r>
            <a:r>
              <a:rPr lang="en">
                <a:solidFill>
                  <a:srgbClr val="1C4587"/>
                </a:solidFill>
              </a:rPr>
              <a:t>eferences (3)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665" name="Google Shape;665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6"/>
          <p:cNvSpPr/>
          <p:nvPr/>
        </p:nvSpPr>
        <p:spPr>
          <a:xfrm>
            <a:off x="45741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1" name="Google Shape;671;p86"/>
          <p:cNvSpPr/>
          <p:nvPr/>
        </p:nvSpPr>
        <p:spPr>
          <a:xfrm>
            <a:off x="2100" y="0"/>
            <a:ext cx="4572000" cy="51435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BDE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2" name="Google Shape;672;p86"/>
          <p:cNvSpPr txBox="1"/>
          <p:nvPr>
            <p:ph type="title"/>
          </p:nvPr>
        </p:nvSpPr>
        <p:spPr>
          <a:xfrm>
            <a:off x="265500" y="1958187"/>
            <a:ext cx="40452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 you!</a:t>
            </a:r>
            <a:endParaRPr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 rotWithShape="1">
          <a:blip r:embed="rId3">
            <a:alphaModFix/>
          </a:blip>
          <a:srcRect b="0" l="563" r="563" t="0"/>
          <a:stretch/>
        </p:blipFill>
        <p:spPr>
          <a:xfrm>
            <a:off x="816837" y="3337163"/>
            <a:ext cx="1258925" cy="12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0431" y="3344331"/>
            <a:ext cx="1258925" cy="12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86"/>
          <p:cNvSpPr txBox="1"/>
          <p:nvPr/>
        </p:nvSpPr>
        <p:spPr>
          <a:xfrm>
            <a:off x="632400" y="4513288"/>
            <a:ext cx="162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EE5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</a:t>
            </a:r>
            <a:endParaRPr b="1" sz="1500">
              <a:solidFill>
                <a:srgbClr val="EE52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7" name="Google Shape;677;p86"/>
          <p:cNvSpPr txBox="1"/>
          <p:nvPr/>
        </p:nvSpPr>
        <p:spPr>
          <a:xfrm>
            <a:off x="2316000" y="4513288"/>
            <a:ext cx="162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EE52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GitHub</a:t>
            </a:r>
            <a:endParaRPr b="1" sz="1500">
              <a:solidFill>
                <a:srgbClr val="EE52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Google Shape;678;p86"/>
          <p:cNvSpPr txBox="1"/>
          <p:nvPr>
            <p:ph idx="1" type="body"/>
          </p:nvPr>
        </p:nvSpPr>
        <p:spPr>
          <a:xfrm>
            <a:off x="4767800" y="1056375"/>
            <a:ext cx="4155000" cy="35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b="1" lang="en" sz="1700">
                <a:solidFill>
                  <a:srgbClr val="E06666"/>
                </a:solidFill>
              </a:rPr>
              <a:t>Geometric deep learning </a:t>
            </a:r>
            <a:r>
              <a:rPr lang="en" sz="1700">
                <a:solidFill>
                  <a:schemeClr val="dk1"/>
                </a:solidFill>
              </a:rPr>
              <a:t>is a widely applicable toolkit for computational modeling of physical </a:t>
            </a:r>
            <a:r>
              <a:rPr lang="en" sz="1700">
                <a:solidFill>
                  <a:schemeClr val="dk1"/>
                </a:solidFill>
              </a:rPr>
              <a:t>phenomena</a:t>
            </a:r>
            <a:r>
              <a:rPr lang="en" sz="1700">
                <a:solidFill>
                  <a:schemeClr val="dk1"/>
                </a:solidFill>
              </a:rPr>
              <a:t>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b="1" lang="en" sz="1700">
                <a:solidFill>
                  <a:srgbClr val="8E7CC3"/>
                </a:solidFill>
              </a:rPr>
              <a:t>Geometric</a:t>
            </a:r>
            <a:r>
              <a:rPr b="1" lang="en" sz="1700">
                <a:solidFill>
                  <a:schemeClr val="dk1"/>
                </a:solidFill>
              </a:rPr>
              <a:t> </a:t>
            </a:r>
            <a:r>
              <a:rPr lang="en" sz="1700">
                <a:solidFill>
                  <a:schemeClr val="dk1"/>
                </a:solidFill>
              </a:rPr>
              <a:t>and </a:t>
            </a:r>
            <a:r>
              <a:rPr b="1" lang="en" sz="1700">
                <a:solidFill>
                  <a:srgbClr val="3C78D8"/>
                </a:solidFill>
              </a:rPr>
              <a:t>generative models</a:t>
            </a:r>
            <a:r>
              <a:rPr lang="en" sz="1700">
                <a:solidFill>
                  <a:schemeClr val="dk1"/>
                </a:solidFill>
              </a:rPr>
              <a:t> are accelerating biochemical science.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F1A600"/>
                </a:solidFill>
              </a:rPr>
              <a:t>Large-scale deep learning efforts</a:t>
            </a:r>
            <a:r>
              <a:rPr lang="en" sz="1700">
                <a:solidFill>
                  <a:schemeClr val="dk1"/>
                </a:solidFill>
              </a:rPr>
              <a:t> are poised to introduce new modalities for scientific inquiry within drug discovery and beyond.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679" name="Google Shape;679;p86"/>
          <p:cNvSpPr txBox="1"/>
          <p:nvPr>
            <p:ph type="title"/>
          </p:nvPr>
        </p:nvSpPr>
        <p:spPr>
          <a:xfrm>
            <a:off x="4858400" y="445025"/>
            <a:ext cx="3973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rgbClr val="00B894"/>
                </a:solidFill>
              </a:rPr>
              <a:t>Summary</a:t>
            </a:r>
            <a:endParaRPr sz="2400">
              <a:solidFill>
                <a:srgbClr val="00B894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680" name="Google Shape;680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63" y="940587"/>
            <a:ext cx="807600" cy="7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9927" y="780025"/>
            <a:ext cx="1031550" cy="10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0800" y="77662"/>
            <a:ext cx="749800" cy="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125" y="77650"/>
            <a:ext cx="634078" cy="7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(Geometric Transformer)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61" name="Google Shape;16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33"/>
          <p:cNvSpPr txBox="1"/>
          <p:nvPr/>
        </p:nvSpPr>
        <p:spPr>
          <a:xfrm>
            <a:off x="60825" y="4663225"/>
            <a:ext cx="306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2022, ICLR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3" name="Google Shape;1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400" y="1162025"/>
            <a:ext cx="6191175" cy="34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3"/>
          <p:cNvSpPr txBox="1"/>
          <p:nvPr/>
        </p:nvSpPr>
        <p:spPr>
          <a:xfrm>
            <a:off x="-401000" y="2127475"/>
            <a:ext cx="2166900" cy="11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 graph learning for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iomolecules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(Geometric Transformer - Conformation Module)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70" name="Google Shape;17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4"/>
          <p:cNvSpPr txBox="1"/>
          <p:nvPr/>
        </p:nvSpPr>
        <p:spPr>
          <a:xfrm>
            <a:off x="60825" y="4663225"/>
            <a:ext cx="306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2022, ICLR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200" y="1275426"/>
            <a:ext cx="7435599" cy="220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4"/>
          <p:cNvSpPr txBox="1"/>
          <p:nvPr/>
        </p:nvSpPr>
        <p:spPr>
          <a:xfrm>
            <a:off x="1738050" y="3682113"/>
            <a:ext cx="56679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model uniquely learns representations of 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geometric line graphs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downstream predictions!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</a:t>
            </a:r>
            <a:r>
              <a:rPr lang="en">
                <a:solidFill>
                  <a:srgbClr val="1C4587"/>
                </a:solidFill>
              </a:rPr>
              <a:t>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(Geometric Transformer)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79" name="Google Shape;17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35"/>
          <p:cNvSpPr txBox="1"/>
          <p:nvPr/>
        </p:nvSpPr>
        <p:spPr>
          <a:xfrm>
            <a:off x="60825" y="4663225"/>
            <a:ext cx="306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2022, ICLR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37" y="1438300"/>
            <a:ext cx="7890524" cy="15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5"/>
          <p:cNvSpPr txBox="1"/>
          <p:nvPr/>
        </p:nvSpPr>
        <p:spPr>
          <a:xfrm>
            <a:off x="1838250" y="3197775"/>
            <a:ext cx="54675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Geometric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priors consistently improve predictions of atomic protein-protein interactions!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35"/>
          <p:cNvSpPr txBox="1"/>
          <p:nvPr/>
        </p:nvSpPr>
        <p:spPr>
          <a:xfrm>
            <a:off x="4330600" y="4663225"/>
            <a:ext cx="4458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EPE: Edge Position Encoding; GFG: Geometric Feature Gating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type="title"/>
          </p:nvPr>
        </p:nvSpPr>
        <p:spPr>
          <a:xfrm>
            <a:off x="311700" y="141625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Geometric Deep Learning Case Study</a:t>
            </a:r>
            <a:endParaRPr>
              <a:solidFill>
                <a:srgbClr val="1C458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(Gated Graph Transformer)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89" name="Google Shape;18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36"/>
          <p:cNvSpPr txBox="1"/>
          <p:nvPr/>
        </p:nvSpPr>
        <p:spPr>
          <a:xfrm>
            <a:off x="60825" y="4663225"/>
            <a:ext cx="3640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Reference: Chen*, </a:t>
            </a:r>
            <a:r>
              <a:rPr b="1"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Morehead*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et al. 2023, ISMB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9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*equal contribution</a:t>
            </a:r>
            <a:endParaRPr sz="9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1403475" y="3712163"/>
            <a:ext cx="64236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Learnable g</a:t>
            </a:r>
            <a:r>
              <a:rPr b="1" lang="en" sz="1700">
                <a:solidFill>
                  <a:srgbClr val="E0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ating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also played an important role in follow-up work on (multi-chain) protein representation learning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36"/>
          <p:cNvSpPr txBox="1"/>
          <p:nvPr/>
        </p:nvSpPr>
        <p:spPr>
          <a:xfrm>
            <a:off x="5243750" y="4663225"/>
            <a:ext cx="3544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</a:t>
            </a:r>
            <a:r>
              <a:rPr lang="en" sz="12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Node-Level Features; e: Edge-Level Features</a:t>
            </a:r>
            <a:endParaRPr sz="1205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3" name="Google Shape;193;p36" title="DProQA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175" y="1124925"/>
            <a:ext cx="5822014" cy="25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Helvetica Keynote styl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